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etendard SemiBold"/>
      <p:bold r:id="rId12"/>
    </p:embeddedFont>
    <p:embeddedFont>
      <p:font typeface="Pretendard Medium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32549_video_203674a2.42af0c.mp4" Type="http://schemas.microsoft.com/office/2007/relationships/media"/><Relationship Id="rId9" Target="../media/32549_video_203674a2.42af0c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7988300"/>
          </a:xfrm>
          <a:prstGeom prst="rect">
            <a:avLst/>
          </a:prstGeom>
          <a:effectLst>
            <a:outerShdw dir="5400000" dist="122911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58900" y="3441700"/>
            <a:ext cx="15570200" cy="191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400">
                <a:solidFill>
                  <a:srgbClr val="1E1E1E"/>
                </a:solidFill>
                <a:latin typeface="ONE Mobile Title OTF"/>
              </a:rPr>
              <a:t>unreal_2</a:t>
            </a:r>
            <a:r>
              <a:rPr lang="ko-KR" sz="10800" b="false" i="false" u="none" strike="noStrike" spc="-400">
                <a:solidFill>
                  <a:srgbClr val="1E1E1E"/>
                </a:solidFill>
                <a:ea typeface="ONE Mobile Title OTF"/>
              </a:rPr>
              <a:t>기</a:t>
            </a:r>
            <a:r>
              <a:rPr lang="en-US" sz="10800" b="false" i="false" u="none" strike="noStrike" spc="-400">
                <a:solidFill>
                  <a:srgbClr val="1E1E1E"/>
                </a:solidFill>
                <a:latin typeface="ONE Mobile Title OTF"/>
              </a:rPr>
              <a:t> 12</a:t>
            </a:r>
            <a:r>
              <a:rPr lang="ko-KR" sz="10800" b="false" i="false" u="none" strike="noStrike" spc="-400">
                <a:solidFill>
                  <a:srgbClr val="1E1E1E"/>
                </a:solidFill>
                <a:ea typeface="ONE Mobile Title OTF"/>
              </a:rPr>
              <a:t>조</a:t>
            </a:r>
            <a:r>
              <a:rPr lang="en-US" sz="10800" b="false" i="false" u="none" strike="noStrike" spc="-4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10800" b="false" i="false" u="none" strike="noStrike" spc="-400">
                <a:solidFill>
                  <a:srgbClr val="1E1E1E"/>
                </a:solidFill>
                <a:ea typeface="ONE Mobile Title OTF"/>
              </a:rPr>
              <a:t>발표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8458200"/>
          </a:xfrm>
          <a:prstGeom prst="rect">
            <a:avLst/>
          </a:prstGeom>
          <a:effectLst>
            <a:outerShdw dir="5400000" dist="130048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33274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33274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76100" y="33274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308100" y="4191000"/>
            <a:ext cx="48006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1.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언리얼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에디터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인터페이스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복습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3149600"/>
            <a:ext cx="520700" cy="520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378200" y="32131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500" y="1638300"/>
            <a:ext cx="16243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 spc="-300">
                <a:solidFill>
                  <a:srgbClr val="1E1E1E"/>
                </a:solidFill>
                <a:ea typeface="ONE Mobile Title OTF"/>
              </a:rPr>
              <a:t>목차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0" y="3149600"/>
            <a:ext cx="520700" cy="520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813800" y="32131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3149600"/>
            <a:ext cx="520700" cy="520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262100" y="32131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64008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64008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76100" y="6400800"/>
            <a:ext cx="5245100" cy="2578100"/>
          </a:xfrm>
          <a:prstGeom prst="rect">
            <a:avLst/>
          </a:prstGeom>
          <a:effectLst>
            <a:outerShdw dir="5400000" dist="79362" blurRad="0">
              <a:srgbClr val="232323">
                <a:alpha val="100000"/>
              </a:srgbClr>
            </a:outerShdw>
          </a:effectLst>
        </p:spPr>
      </p:pic>
      <p:sp>
        <p:nvSpPr>
          <p:cNvPr name="TextBox 24" id="24"/>
          <p:cNvSpPr txBox="true"/>
          <p:nvPr/>
        </p:nvSpPr>
        <p:spPr>
          <a:xfrm rot="0">
            <a:off x="1308100" y="7264400"/>
            <a:ext cx="48006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4.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나만의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월드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꾸며보기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41700" y="62230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378200" y="62865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04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0" y="6223000"/>
            <a:ext cx="520700" cy="520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8813800" y="62865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05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38300" y="6223000"/>
            <a:ext cx="520700" cy="520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262100" y="6286500"/>
            <a:ext cx="660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ONE Mobile Title OTF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43700" y="4191000"/>
            <a:ext cx="48006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2.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오브젝트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트랜스폼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실습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743700" y="7264400"/>
            <a:ext cx="48006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5.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번외편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2000" y="4191000"/>
            <a:ext cx="4800600" cy="406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3.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머터리얼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교체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및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색상</a:t>
            </a:r>
            <a:r>
              <a:rPr lang="en-US" sz="2300" b="false" i="false" u="none" strike="noStrike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2300" b="false" i="false" u="none" strike="noStrike">
                <a:solidFill>
                  <a:srgbClr val="1E1E1E"/>
                </a:solidFill>
                <a:ea typeface="ONE Mobile Title OTF"/>
              </a:rPr>
              <a:t>변경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8458200"/>
          </a:xfrm>
          <a:prstGeom prst="rect">
            <a:avLst/>
          </a:prstGeom>
          <a:effectLst>
            <a:outerShdw dir="5400000" dist="130048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82700"/>
            <a:ext cx="167767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" y="1638300"/>
            <a:ext cx="15074900" cy="1168400"/>
          </a:xfrm>
          <a:prstGeom prst="rect">
            <a:avLst/>
          </a:prstGeom>
          <a:effectLst>
            <a:outerShdw dir="5400000" dist="35957" blurRad="0">
              <a:srgbClr val="232323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03400" y="6515100"/>
            <a:ext cx="6883400" cy="2654300"/>
          </a:xfrm>
          <a:prstGeom prst="rect">
            <a:avLst/>
          </a:prstGeom>
          <a:effectLst>
            <a:outerShdw dir="5400000" dist="81684" blurRad="0">
              <a:srgbClr val="232323">
                <a:alpha val="10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1854200" y="1752600"/>
            <a:ext cx="14579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오브젝트</a:t>
            </a:r>
            <a:r>
              <a:rPr lang="en-US" sz="5000" b="false" i="false" u="none" strike="noStrike" spc="-2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트랜스폼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86900" y="6515100"/>
            <a:ext cx="6883400" cy="2654300"/>
          </a:xfrm>
          <a:prstGeom prst="rect">
            <a:avLst/>
          </a:prstGeom>
          <a:effectLst>
            <a:outerShdw dir="5400000" dist="81684" blurRad="0">
              <a:srgbClr val="232323">
                <a:alpha val="10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08300" y="3098800"/>
            <a:ext cx="4521200" cy="317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86900" y="3327400"/>
            <a:ext cx="6883400" cy="2667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044700" y="7086600"/>
            <a:ext cx="626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ONE Mobile Title OTF"/>
              </a:rPr>
              <a:t>트랜스폼</a:t>
            </a:r>
            <a:r>
              <a:rPr lang="en-US" sz="25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ONE Mobile Title OTF"/>
              </a:rPr>
              <a:t>실습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0900" y="8102600"/>
            <a:ext cx="62484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액터를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대상으로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W, E, R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키를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사용해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위치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,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회전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,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크기를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변경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04400" y="8102600"/>
            <a:ext cx="62484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8650"/>
              </a:lnSpc>
            </a:pP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월드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좌표계와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로컬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좌표계의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차이점</a:t>
            </a:r>
            <a:r>
              <a:rPr lang="en-US" sz="2200" b="false" i="false" u="none" strike="noStrike" spc="-100">
                <a:solidFill>
                  <a:srgbClr val="1E1E1E"/>
                </a:solidFill>
                <a:latin typeface="Pretendard Medium"/>
              </a:rPr>
              <a:t> </a:t>
            </a:r>
            <a:r>
              <a:rPr lang="ko-KR" sz="2200" b="false" i="false" u="none" strike="noStrike" spc="-100">
                <a:solidFill>
                  <a:srgbClr val="1E1E1E"/>
                </a:solidFill>
                <a:ea typeface="Pretendard Medium"/>
              </a:rPr>
              <a:t>알아보기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6972300"/>
            <a:ext cx="6261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ONE Mobile Title OTF"/>
              </a:rPr>
              <a:t>좌표계</a:t>
            </a:r>
            <a:r>
              <a:rPr lang="en-US" sz="2500" b="false" i="false" u="none" strike="noStrike">
                <a:solidFill>
                  <a:srgbClr val="000000"/>
                </a:solidFill>
                <a:latin typeface="ONE Mobile Title OTF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ONE Mobile Title OTF"/>
              </a:rPr>
              <a:t>실습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8458200"/>
          </a:xfrm>
          <a:prstGeom prst="rect">
            <a:avLst/>
          </a:prstGeom>
          <a:effectLst>
            <a:outerShdw dir="5400000" dist="130048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1638300"/>
            <a:ext cx="15074900" cy="1168400"/>
          </a:xfrm>
          <a:prstGeom prst="rect">
            <a:avLst/>
          </a:prstGeom>
          <a:effectLst>
            <a:outerShdw dir="5400000" dist="35957" blurRad="0">
              <a:srgbClr val="232323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17700" y="3048000"/>
            <a:ext cx="5397500" cy="306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84400" y="6311900"/>
            <a:ext cx="4851400" cy="3060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15300" y="3175000"/>
            <a:ext cx="2057400" cy="326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79100" y="3213100"/>
            <a:ext cx="2044700" cy="3263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92100" y="3517900"/>
            <a:ext cx="3378200" cy="2527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7175500"/>
            <a:ext cx="6172200" cy="1701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54200" y="1752600"/>
            <a:ext cx="14579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머터리얼</a:t>
            </a:r>
            <a:r>
              <a:rPr lang="en-US" sz="5000" b="false" i="false" u="none" strike="noStrike" spc="-2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교체</a:t>
            </a:r>
            <a:r>
              <a:rPr lang="en-US" sz="5000" b="false" i="false" u="none" strike="noStrike" spc="-2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실습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8458200"/>
          </a:xfrm>
          <a:prstGeom prst="rect">
            <a:avLst/>
          </a:prstGeom>
          <a:effectLst>
            <a:outerShdw dir="5400000" dist="130048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82700"/>
            <a:ext cx="167767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" y="1638300"/>
            <a:ext cx="15074900" cy="1041400"/>
          </a:xfrm>
          <a:prstGeom prst="rect">
            <a:avLst/>
          </a:prstGeom>
          <a:effectLst>
            <a:outerShdw dir="5400000" dist="32147" blurRad="0">
              <a:srgbClr val="232323">
                <a:alpha val="100000"/>
              </a:srgbClr>
            </a:outerShdw>
          </a:effectLst>
        </p:spPr>
      </p:pic>
      <p:pic>
        <p:nvPicPr>
          <p:cNvPr name="Picture 9" id="9">
            <a:hlinkClick r:id=""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>
                  <p14:trim st="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0">
            <a:off x="3060700" y="2730500"/>
            <a:ext cx="12179300" cy="6642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54200" y="1752600"/>
            <a:ext cx="14579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월드</a:t>
            </a:r>
            <a:r>
              <a:rPr lang="en-US" sz="5000" b="false" i="false" u="none" strike="noStrike" spc="-2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꾸미기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028700"/>
            <a:ext cx="16776700" cy="8458200"/>
          </a:xfrm>
          <a:prstGeom prst="rect">
            <a:avLst/>
          </a:prstGeom>
          <a:effectLst>
            <a:outerShdw dir="5400000" dist="130048" blurRad="0">
              <a:srgbClr val="232323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1282700"/>
            <a:ext cx="167767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749300"/>
            <a:ext cx="16776700" cy="571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0">
            <a:off x="1257300" y="990600"/>
            <a:ext cx="330200" cy="8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506700" y="914400"/>
            <a:ext cx="15367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 spc="200">
                <a:solidFill>
                  <a:srgbClr val="FFFDEE">
                    <a:alpha val="70980"/>
                  </a:srgbClr>
                </a:solidFill>
                <a:latin typeface="Pretendard SemiBold"/>
              </a:rPr>
              <a:t>MIRICOMPANY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" y="1638300"/>
            <a:ext cx="15074900" cy="1168400"/>
          </a:xfrm>
          <a:prstGeom prst="rect">
            <a:avLst/>
          </a:prstGeom>
          <a:effectLst>
            <a:outerShdw dir="5400000" dist="35957" blurRad="0">
              <a:srgbClr val="232323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7300" y="3111500"/>
            <a:ext cx="6172200" cy="226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5537200"/>
            <a:ext cx="6172200" cy="347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32700" y="3111500"/>
            <a:ext cx="9296400" cy="5905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54200" y="1752600"/>
            <a:ext cx="14579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월드</a:t>
            </a:r>
            <a:r>
              <a:rPr lang="en-US" sz="5000" b="false" i="false" u="none" strike="noStrike" spc="-200">
                <a:solidFill>
                  <a:srgbClr val="1E1E1E"/>
                </a:solidFill>
                <a:latin typeface="ONE Mobile Title OTF"/>
              </a:rPr>
              <a:t> </a:t>
            </a:r>
            <a:r>
              <a:rPr lang="ko-KR" sz="5000" b="false" i="false" u="none" strike="noStrike" spc="-200">
                <a:solidFill>
                  <a:srgbClr val="1E1E1E"/>
                </a:solidFill>
                <a:ea typeface="ONE Mobile Title OTF"/>
              </a:rPr>
              <a:t>꾸미기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